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78" r:id="rId5"/>
    <p:sldId id="279" r:id="rId6"/>
    <p:sldId id="280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1769" autoAdjust="0"/>
  </p:normalViewPr>
  <p:slideViewPr>
    <p:cSldViewPr snapToGrid="0">
      <p:cViewPr>
        <p:scale>
          <a:sx n="40" d="100"/>
          <a:sy n="40" d="100"/>
        </p:scale>
        <p:origin x="75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0DA9E-5282-4057-950F-DA7FB59D47B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21B6-3ACA-4D13-A9B6-70BEA8C4C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4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21B6-3ACA-4D13-A9B6-70BEA8C4C4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D8BE60-D58A-4D6F-A1D6-47107AE8B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174EB0-F770-477E-B37C-277CA635C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7CA843-4AAC-4F4E-BB2A-9C0215DD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90555D-511F-4C0C-ADB8-3FCAD435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7C4E99-A6ED-4B4F-802E-0DA3FA96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4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0129A-95B9-4B99-BA67-7945286C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EA3F76C-16EA-4B5C-80AF-57A82379D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7C2524-C8BC-4EE4-8771-17C24AB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59D2E1-AABC-4827-BACD-BACA5BCF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BA80B1-A85B-43B4-81CB-717A2DB4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8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B47843C-7717-4453-A656-56A9A03E3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2E8FC6D-83E2-4F72-A805-DB9859493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E2680C-97E5-4532-82B9-969AEACC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01AE4B-08F5-4679-8E04-3F71A6EB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7DC59E-FD5B-43DA-B5FC-96289EAE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1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2F7B90-178D-4ED3-BCCD-EA9C56EF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BA7063-E2FB-4A04-87F8-F9142622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32E489-4F11-4212-9C40-999C026F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05CBF1-4F72-47AE-B120-974A14C4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C7F337-C01B-4240-81DF-199D8E56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9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664E26-A84A-4D8D-858D-A1F6F864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A073287-0752-4772-89C6-1112831A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77DA09-A815-4DFE-8A8A-8F86F95F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502A70-7FF5-4178-BFB8-603ED9DC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E2393F-132E-4593-9EBD-3162C855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C7E2EE-D29F-4B2A-A4FB-58E68683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038D38-608C-4AEF-8A1F-6419D88A5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06BB76-F59C-4702-94F5-F35856E8C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7027B3-0AD0-44E1-9C31-5F29B8E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4F8BAB-2AD8-418C-865F-81C94340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71342F-F8E7-4717-B7ED-ACB101B1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1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5FC7E6-5534-4F82-B009-DAD62F5B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79EE81-D75D-4317-8B4F-6844B50CF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FEB8176-7A15-4F38-802B-BFE0C26A6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C2E7AB6-AEA8-406E-AC79-A6EE34000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9B772FF-D03B-4729-BCA4-1F08853BB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72796E6-CCB3-471C-8E84-7E6A601B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EE3D55C-DCE6-414B-A11B-822D23C5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2D76FD0-04BF-455B-BD9C-E4E4E587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EFC188-EC87-40E5-9EDF-1486FCAB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47A3A77-B26C-4CA4-B2B1-F1119C52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9C9C9E0-B7FF-47B4-96B8-77878C2A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D925746-CC97-4324-870E-6EEAE53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3470E31-E811-4D18-B962-6062998C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25A4C25-AD72-4732-8E3F-9ED0332A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90735F4-9F3B-463A-ADE4-822FAC87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3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2E0C29-9FCE-4AA3-8A19-7146BCD8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505085-C5E7-4211-8CBE-F7F420EB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95F472B-35D8-437C-B0FA-EBCCF8C75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6F873C-FFB2-407B-92BE-56C38346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A6EBE6-0ACE-471F-BC8C-3A6D517F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3F84B6-40DB-45BE-ADB0-EF623784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6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4B8D0-1BAD-49D4-A37C-DD376B5F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2609C3E-87B8-4E4F-8B33-22EE07E38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C1508E-235B-479B-9462-AB47CF62B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D018B2-2F54-4E28-BA2C-62B69772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E801D1-0140-4FF5-BAC1-DFE784ED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344195-3133-4996-B9D9-6C05F535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DB4223-AB69-470C-AF8F-A5D41A31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539D70D-E262-4F00-8E58-A304AC766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A292FB-ED73-4C8B-87F1-4B1729840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1932-69A0-4C70-974A-7D1C9DC2E54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E57D60-8AD4-487C-BB6B-3FD6BFCEC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071C24-E439-401D-9B29-15CEDA3E4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0D4E-6396-4553-9B80-9CF03A84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RRIdLjJ4o-A5iVHtWRYMH_NKV4f_pUq-/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2.rcokoit.ru/" TargetMode="External"/><Relationship Id="rId2" Type="http://schemas.openxmlformats.org/officeDocument/2006/relationships/hyperlink" Target="https://sites.google.com/view/virusnet6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62;&#1080;&#1092;&#1088;&#1086;&#1074;&#1099;&#1077;%20&#1090;&#1077;&#1093;&#1085;&#1086;&#1083;&#1086;&#1075;&#1080;&#1080;%20&#1080;%20&#1084;&#1099;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54B509-C98A-482B-9191-02AB4CF97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444" y="359948"/>
            <a:ext cx="9144000" cy="23876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dirty="0"/>
              <a:t>Обеспечение безопасной информационной среды при проведении проектной и исследовательской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451D02-A438-42E3-9916-DD88150CE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033" y="6399534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j-lt"/>
                <a:ea typeface="+mj-ea"/>
                <a:cs typeface="+mj-cs"/>
              </a:rPr>
              <a:t>СПб АППО Иванова Р.А.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D56B121-F9FC-4F40-A1FA-DD50F1BC3686}"/>
              </a:ext>
            </a:extLst>
          </p:cNvPr>
          <p:cNvSpPr txBox="1">
            <a:spLocks/>
          </p:cNvSpPr>
          <p:nvPr/>
        </p:nvSpPr>
        <p:spPr>
          <a:xfrm>
            <a:off x="5769033" y="2524906"/>
            <a:ext cx="5717771" cy="174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/>
              <a:t>ВЕЗДЕ ИССЛЕДУЙТЕ, ВСЕЧАСНО, ЧТО ЕСТЬ ВЕЛИКО И ПРЕКРАСНО</a:t>
            </a:r>
            <a:br>
              <a:rPr lang="ru-RU" sz="28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1551" t="25138" r="31127" b="10543"/>
          <a:stretch/>
        </p:blipFill>
        <p:spPr>
          <a:xfrm>
            <a:off x="131618" y="2484873"/>
            <a:ext cx="3807229" cy="4139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7512" y="3756969"/>
            <a:ext cx="72144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  <a:ea typeface="+mj-ea"/>
                <a:cs typeface="+mj-cs"/>
              </a:rPr>
              <a:t>РАЗУМ С ПОМОЩЬЮ НАУКИ ПРОНИКАЕТ В ТАЙНЫ ВЕЩЕСТВА, УКАЗЫВАЕТ, ГДЕ ИСТИНА. 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НАУКА </a:t>
            </a:r>
            <a:r>
              <a:rPr lang="ru-RU" sz="2400" dirty="0">
                <a:latin typeface="+mj-lt"/>
                <a:ea typeface="+mj-ea"/>
                <a:cs typeface="+mj-cs"/>
              </a:rPr>
              <a:t>И ОПЫТ — ТОЛЬКО СРЕДСТВА, ТОЛЬКО СПОСОБЫ СОБИРАНИЯ МАТЕРИАЛОВ ДЛЯ РАЗУМА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sz="2400" dirty="0" smtClean="0">
                <a:latin typeface="+mj-lt"/>
                <a:ea typeface="+mj-ea"/>
                <a:cs typeface="+mj-cs"/>
              </a:rPr>
              <a:t>ОДИН </a:t>
            </a:r>
            <a:r>
              <a:rPr lang="ru-RU" sz="2400" dirty="0">
                <a:latin typeface="+mj-lt"/>
                <a:ea typeface="+mj-ea"/>
                <a:cs typeface="+mj-cs"/>
              </a:rPr>
              <a:t>ОПЫТ Я СТАВЛЮ ВЫШЕ, ЧЕМ ТЫСЯЧУ МНЕНИЙ, РОЖДЕННЫХ ТОЛЬКО ВООБРАЖЕНИЕМ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.</a:t>
            </a:r>
          </a:p>
          <a:p>
            <a:pPr algn="r"/>
            <a:r>
              <a:rPr lang="ru-RU" sz="2000" dirty="0" smtClean="0">
                <a:latin typeface="+mj-lt"/>
                <a:ea typeface="+mj-ea"/>
                <a:cs typeface="+mj-cs"/>
              </a:rPr>
              <a:t>М</a:t>
            </a:r>
            <a:r>
              <a:rPr lang="ru-RU" sz="2000" dirty="0">
                <a:latin typeface="+mj-lt"/>
                <a:ea typeface="+mj-ea"/>
                <a:cs typeface="+mj-cs"/>
              </a:rPr>
              <a:t>.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Ломоносов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2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 безопасность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443240"/>
            <a:ext cx="11098876" cy="4351338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Состояние </a:t>
            </a:r>
            <a:r>
              <a:rPr lang="ru-RU" sz="2600" dirty="0"/>
              <a:t>защищенности </a:t>
            </a:r>
            <a:r>
              <a:rPr lang="ru-RU" sz="2600" b="1" dirty="0"/>
              <a:t>информационных</a:t>
            </a:r>
            <a:r>
              <a:rPr lang="ru-RU" sz="2600" dirty="0"/>
              <a:t> ресурсов (</a:t>
            </a:r>
            <a:r>
              <a:rPr lang="ru-RU" sz="2600" b="1" dirty="0"/>
              <a:t>информационной</a:t>
            </a:r>
            <a:r>
              <a:rPr lang="ru-RU" sz="2600" dirty="0"/>
              <a:t> </a:t>
            </a:r>
            <a:r>
              <a:rPr lang="ru-RU" sz="2600" b="1" dirty="0"/>
              <a:t>среды</a:t>
            </a:r>
            <a:r>
              <a:rPr lang="ru-RU" sz="2600" dirty="0"/>
              <a:t>) от </a:t>
            </a:r>
            <a:r>
              <a:rPr lang="ru-RU" sz="2600" dirty="0" smtClean="0"/>
              <a:t>внутренних </a:t>
            </a:r>
            <a:r>
              <a:rPr lang="ru-RU" sz="2600" dirty="0"/>
              <a:t>и внешних угроз, способных нанести ущерб интересам личности, общества, государства (национальным интересам). </a:t>
            </a:r>
            <a:endParaRPr lang="ru-RU" sz="2600" dirty="0" smtClean="0"/>
          </a:p>
          <a:p>
            <a:pPr algn="just"/>
            <a:r>
              <a:rPr lang="ru-RU" sz="2600" dirty="0" smtClean="0"/>
              <a:t>Обеспечение </a:t>
            </a:r>
            <a:r>
              <a:rPr lang="ru-RU" sz="2600" dirty="0"/>
              <a:t>высокого уровня информационной безопасности </a:t>
            </a:r>
            <a:r>
              <a:rPr lang="ru-RU" sz="2600" dirty="0" smtClean="0"/>
              <a:t>государства</a:t>
            </a:r>
            <a:r>
              <a:rPr lang="ru-RU" sz="2600" dirty="0"/>
              <a:t>, индустрии и граждан определяется как стратегическая задача развития отрасли информационных технологий в Российской </a:t>
            </a:r>
            <a:r>
              <a:rPr lang="ru-RU" sz="2600" dirty="0" smtClean="0"/>
              <a:t>Федерации.</a:t>
            </a:r>
            <a:endParaRPr lang="ru-RU" sz="2600" dirty="0"/>
          </a:p>
          <a:p>
            <a:pPr algn="just"/>
            <a:r>
              <a:rPr lang="ru-RU" sz="2600" dirty="0"/>
              <a:t>Одним из значимых аспектов решения этой проблемы является </a:t>
            </a:r>
            <a:r>
              <a:rPr lang="ru-RU" sz="2600" dirty="0" smtClean="0"/>
              <a:t>обеспечение </a:t>
            </a:r>
            <a:r>
              <a:rPr lang="ru-RU" sz="2600" dirty="0"/>
              <a:t>личной безопасности граждан в Интернете, и в частности детей. </a:t>
            </a:r>
          </a:p>
          <a:p>
            <a:pPr algn="just"/>
            <a:r>
              <a:rPr lang="ru-RU" sz="2600" dirty="0"/>
              <a:t>Развитие </a:t>
            </a:r>
            <a:r>
              <a:rPr lang="ru-RU" sz="2600" dirty="0" smtClean="0"/>
              <a:t>цифровых </a:t>
            </a:r>
            <a:r>
              <a:rPr lang="ru-RU" sz="2600" dirty="0"/>
              <a:t>технологий </a:t>
            </a:r>
            <a:r>
              <a:rPr lang="ru-RU" sz="2600" dirty="0" smtClean="0"/>
              <a:t>изменяет </a:t>
            </a:r>
            <a:r>
              <a:rPr lang="ru-RU" sz="2600" dirty="0"/>
              <a:t>условия жизни, обучения и воспитания современного ребенка. На </a:t>
            </a:r>
            <a:r>
              <a:rPr lang="ru-RU" sz="2600" dirty="0" smtClean="0"/>
              <a:t>сегодняшний </a:t>
            </a:r>
            <a:r>
              <a:rPr lang="ru-RU" sz="2600" dirty="0"/>
              <a:t>день компьютер становится неотъемлемой частью жизненной сферы детей. </a:t>
            </a:r>
          </a:p>
        </p:txBody>
      </p:sp>
    </p:spTree>
    <p:extLst>
      <p:ext uri="{BB962C8B-B14F-4D97-AF65-F5344CB8AC3E}">
        <p14:creationId xmlns:p14="http://schemas.microsoft.com/office/powerpoint/2010/main" val="40082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Кибербезопасность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88296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2600" dirty="0"/>
              <a:t>Мощное развитие сетевых и коммуникационных технологий определило значимость выделения понятий «киберпространство» и «</a:t>
            </a:r>
            <a:r>
              <a:rPr lang="ru-RU" sz="2600" dirty="0" err="1"/>
              <a:t>кибербезопасность</a:t>
            </a:r>
            <a:r>
              <a:rPr lang="ru-RU" sz="2600" dirty="0"/>
              <a:t>» из объема понятий «информационное пространство», «информационная безопасность», а также обозначило актуальную проблему защиты государства, организаций, граждан от угроз и возможных нежелательных последствий использования сетевых и коммуникационных технологий. </a:t>
            </a:r>
          </a:p>
          <a:p>
            <a:pPr algn="just">
              <a:lnSpc>
                <a:spcPct val="100000"/>
              </a:lnSpc>
            </a:pPr>
            <a:r>
              <a:rPr lang="ru-RU" sz="2600" dirty="0"/>
              <a:t>Развитие цифровой грамотности граждан и культуры безопасного поведения в киберпространстве определяется в качестве приоритетной задачи </a:t>
            </a:r>
            <a:r>
              <a:rPr lang="ru-RU" sz="2600" dirty="0" smtClean="0"/>
              <a:t>в ряде </a:t>
            </a:r>
            <a:r>
              <a:rPr lang="ru-RU" sz="2600" dirty="0"/>
              <a:t>государственных документов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33951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5812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Правовые основы педагогической работы, направленной на обеспечение кибербезопасности несовершеннолетних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4884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600" dirty="0"/>
              <a:t>«Расширение объема преподавания информационных технологий в общеобразовательных организациях» и «приоритет традиционных российских духовно-нравственных ценностей и соблюдение основанных на этих ценностях норм поведения при использовании информационных и коммуникационных технологий» являются основами государственной политики. </a:t>
            </a:r>
            <a:endParaRPr lang="ru-RU" sz="2600" dirty="0" smtClean="0"/>
          </a:p>
          <a:p>
            <a:pPr algn="just">
              <a:lnSpc>
                <a:spcPct val="100000"/>
              </a:lnSpc>
            </a:pPr>
            <a:r>
              <a:rPr lang="ru-RU" sz="2600" dirty="0"/>
              <a:t>Законодательство Российской Федерации в сфере информационной </a:t>
            </a:r>
            <a:r>
              <a:rPr lang="ru-RU" sz="2600" dirty="0" smtClean="0"/>
              <a:t>безопасности</a:t>
            </a:r>
          </a:p>
          <a:p>
            <a:pPr algn="just">
              <a:lnSpc>
                <a:spcPct val="100000"/>
              </a:lnSpc>
            </a:pPr>
            <a:r>
              <a:rPr lang="ru-RU" sz="2600" dirty="0"/>
              <a:t>Стратегия развития информационного общества в Российской Федерации на 2017-2030 годы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10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38" y="415636"/>
            <a:ext cx="10515600" cy="57613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>
              <a:lnSpc>
                <a:spcPct val="110000"/>
              </a:lnSpc>
            </a:pPr>
            <a:r>
              <a:rPr lang="ru-RU" sz="2600" dirty="0" err="1"/>
              <a:t>Мылова</a:t>
            </a:r>
            <a:r>
              <a:rPr lang="ru-RU" sz="2600" dirty="0"/>
              <a:t> И.Б. </a:t>
            </a:r>
            <a:r>
              <a:rPr lang="ru-RU" sz="2600" dirty="0">
                <a:hlinkClick r:id="rId2"/>
              </a:rPr>
              <a:t>Методические рекомендации для учителей информатики и ИКТ для проведения педагогической работы с учащимися и их родителями по проблеме обеспечения персональной кибербезопасности ребенка </a:t>
            </a:r>
            <a:r>
              <a:rPr lang="ru-RU" sz="2600" dirty="0"/>
              <a:t>2018 г. </a:t>
            </a:r>
          </a:p>
          <a:p>
            <a:pPr algn="just">
              <a:lnSpc>
                <a:spcPct val="110000"/>
              </a:lnSpc>
            </a:pPr>
            <a:r>
              <a:rPr lang="ru-RU" sz="2600" dirty="0"/>
              <a:t>Обеспечение кибербезопасности школьников. Дистанционный авторский курс </a:t>
            </a:r>
            <a:r>
              <a:rPr lang="ru-RU" sz="2600" dirty="0" err="1"/>
              <a:t>Мыловой</a:t>
            </a:r>
            <a:r>
              <a:rPr lang="ru-RU" sz="2600" dirty="0"/>
              <a:t> И.Б. СПб АППО</a:t>
            </a:r>
          </a:p>
          <a:p>
            <a:pPr algn="just">
              <a:lnSpc>
                <a:spcPct val="110000"/>
              </a:lnSpc>
            </a:pPr>
            <a:r>
              <a:rPr lang="ru-RU" sz="2600" dirty="0"/>
              <a:t>Информационная безопасность. Цветкова М.С. (2-4) АО «Издательство «Просвещение»</a:t>
            </a:r>
          </a:p>
          <a:p>
            <a:pPr algn="just">
              <a:lnSpc>
                <a:spcPct val="110000"/>
              </a:lnSpc>
            </a:pPr>
            <a:r>
              <a:rPr lang="ru-RU" sz="2600" dirty="0"/>
              <a:t>Информационная безопасность. Безопасное поведение в сети Интернет. Цветкова М.С. Якушина Е.В. </a:t>
            </a:r>
            <a:r>
              <a:rPr lang="ru-RU" sz="2600" dirty="0" smtClean="0"/>
              <a:t>5-6 АО </a:t>
            </a:r>
            <a:r>
              <a:rPr lang="ru-RU" sz="2600" dirty="0"/>
              <a:t>«Издательство «Просвещение»</a:t>
            </a:r>
          </a:p>
          <a:p>
            <a:pPr algn="just">
              <a:lnSpc>
                <a:spcPct val="110000"/>
              </a:lnSpc>
            </a:pPr>
            <a:r>
              <a:rPr lang="ru-RU" sz="2600" dirty="0"/>
              <a:t>Информационная безопасность. Кибербезопасность. Цветкова М.С. </a:t>
            </a:r>
            <a:r>
              <a:rPr lang="ru-RU" sz="2600" dirty="0" err="1"/>
              <a:t>Хлобыстова</a:t>
            </a:r>
            <a:r>
              <a:rPr lang="ru-RU" sz="2600" dirty="0"/>
              <a:t> И.Ю. </a:t>
            </a:r>
            <a:r>
              <a:rPr lang="ru-RU" sz="2600" dirty="0" smtClean="0"/>
              <a:t>7-9 АО </a:t>
            </a:r>
            <a:r>
              <a:rPr lang="ru-RU" sz="2600" dirty="0"/>
              <a:t>«Издательство «Просвещение»</a:t>
            </a:r>
          </a:p>
          <a:p>
            <a:pPr algn="just">
              <a:lnSpc>
                <a:spcPct val="110000"/>
              </a:lnSpc>
            </a:pPr>
            <a:r>
              <a:rPr lang="ru-RU" sz="2600" dirty="0" smtClean="0"/>
              <a:t>Информационная </a:t>
            </a:r>
            <a:r>
              <a:rPr lang="ru-RU" sz="2600" dirty="0"/>
              <a:t>безопасность. Правовые основы информационной безопасности Цветкова М.С. </a:t>
            </a:r>
            <a:r>
              <a:rPr lang="ru-RU" sz="2600" dirty="0" smtClean="0"/>
              <a:t>10-11 АО </a:t>
            </a:r>
            <a:r>
              <a:rPr lang="ru-RU" sz="2600" dirty="0"/>
              <a:t>«Издательство «Просвещение»</a:t>
            </a:r>
          </a:p>
          <a:p>
            <a:pPr algn="just">
              <a:lnSpc>
                <a:spcPct val="110000"/>
              </a:lnSpc>
            </a:pPr>
            <a:endParaRPr lang="ru-RU" sz="2600" dirty="0"/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7189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2589"/>
            <a:ext cx="10515600" cy="5885411"/>
          </a:xfrm>
        </p:spPr>
        <p:txBody>
          <a:bodyPr>
            <a:normAutofit/>
          </a:bodyPr>
          <a:lstStyle/>
          <a:p>
            <a:r>
              <a:rPr lang="ru-RU" sz="2600" u="sng" dirty="0">
                <a:hlinkClick r:id="rId2"/>
              </a:rPr>
              <a:t>Вредоносные программы</a:t>
            </a:r>
            <a:r>
              <a:rPr lang="ru-RU" sz="2600" dirty="0"/>
              <a:t>. Сайт учителя информатики Беловой Светланы Борисовны. ГБОУ школа № 616 Адмиралтейского района Санкт-Петербурга "Центр "Динамика" </a:t>
            </a:r>
          </a:p>
          <a:p>
            <a:r>
              <a:rPr lang="ru-RU" sz="2600" dirty="0" smtClean="0"/>
              <a:t>В рамках уроков информатики по модели Смешанное обучение</a:t>
            </a:r>
          </a:p>
          <a:p>
            <a:pPr marL="268288" indent="0">
              <a:buNone/>
            </a:pPr>
            <a:r>
              <a:rPr lang="en-US" sz="2600" u="sng" dirty="0">
                <a:hlinkClick r:id="rId3"/>
              </a:rPr>
              <a:t>https</a:t>
            </a:r>
            <a:r>
              <a:rPr lang="ru-RU" sz="2600" u="sng" dirty="0">
                <a:hlinkClick r:id="rId3"/>
              </a:rPr>
              <a:t>://</a:t>
            </a:r>
            <a:r>
              <a:rPr lang="en-US" sz="2600" u="sng" dirty="0">
                <a:hlinkClick r:id="rId3"/>
              </a:rPr>
              <a:t>do</a:t>
            </a:r>
            <a:r>
              <a:rPr lang="ru-RU" sz="2600" u="sng" dirty="0">
                <a:hlinkClick r:id="rId3"/>
              </a:rPr>
              <a:t>2.</a:t>
            </a:r>
            <a:r>
              <a:rPr lang="en-US" sz="2600" u="sng" dirty="0" err="1">
                <a:hlinkClick r:id="rId3"/>
              </a:rPr>
              <a:t>rcokoit</a:t>
            </a:r>
            <a:r>
              <a:rPr lang="ru-RU" sz="2600" u="sng" dirty="0">
                <a:hlinkClick r:id="rId3"/>
              </a:rPr>
              <a:t>.</a:t>
            </a:r>
            <a:r>
              <a:rPr lang="en-US" sz="2600" u="sng" dirty="0" err="1">
                <a:hlinkClick r:id="rId3"/>
              </a:rPr>
              <a:t>ru</a:t>
            </a:r>
            <a:r>
              <a:rPr lang="ru-RU" sz="2600" u="sng" dirty="0">
                <a:hlinkClick r:id="rId3"/>
              </a:rPr>
              <a:t>/</a:t>
            </a:r>
            <a:endParaRPr lang="ru-RU" sz="26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/>
              <a:t>3 четверть Урок по информатике </a:t>
            </a:r>
            <a:r>
              <a:rPr lang="ru-RU" sz="2600" dirty="0" smtClean="0"/>
              <a:t>для 9 класса от </a:t>
            </a:r>
            <a:r>
              <a:rPr lang="ru-RU" sz="2600" dirty="0"/>
              <a:t>26.02.2021 </a:t>
            </a:r>
            <a:r>
              <a:rPr lang="ru-RU" sz="2600" dirty="0" smtClean="0"/>
              <a:t>«Интернет</a:t>
            </a:r>
            <a:r>
              <a:rPr lang="ru-RU" sz="2600" dirty="0"/>
              <a:t>: основы личной </a:t>
            </a:r>
            <a:r>
              <a:rPr lang="ru-RU" sz="2600" dirty="0" smtClean="0"/>
              <a:t>безопасности» и </a:t>
            </a:r>
            <a:r>
              <a:rPr lang="ru-RU" sz="2600" dirty="0"/>
              <a:t>Задание к нему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/>
              <a:t>4 четверть Урок по информатике </a:t>
            </a:r>
            <a:r>
              <a:rPr lang="ru-RU" sz="2600" dirty="0" smtClean="0"/>
              <a:t>для 11 класса от </a:t>
            </a:r>
            <a:r>
              <a:rPr lang="ru-RU" sz="2600" dirty="0"/>
              <a:t>28.04.2021 </a:t>
            </a:r>
            <a:r>
              <a:rPr lang="ru-RU" sz="2600" dirty="0" smtClean="0"/>
              <a:t>«Информационная </a:t>
            </a:r>
            <a:r>
              <a:rPr lang="ru-RU" sz="2600" dirty="0"/>
              <a:t>безопасность: проблемы защиты информации и информационной </a:t>
            </a:r>
            <a:r>
              <a:rPr lang="ru-RU" sz="2600" dirty="0" smtClean="0"/>
              <a:t>безопасности» и </a:t>
            </a:r>
            <a:r>
              <a:rPr lang="ru-RU" sz="2600" dirty="0"/>
              <a:t>Задание к нему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/>
              <a:t>4 четверть Урок по информатике </a:t>
            </a:r>
            <a:r>
              <a:rPr lang="ru-RU" sz="2600" dirty="0" smtClean="0"/>
              <a:t>для 11 класса от </a:t>
            </a:r>
            <a:r>
              <a:rPr lang="ru-RU" sz="2600" dirty="0"/>
              <a:t>05.05.2021 </a:t>
            </a:r>
            <a:r>
              <a:rPr lang="ru-RU" sz="2600" dirty="0" smtClean="0"/>
              <a:t>«Средства </a:t>
            </a:r>
            <a:r>
              <a:rPr lang="ru-RU" sz="2600" dirty="0"/>
              <a:t>защиты информации в автоматизированных информационных </a:t>
            </a:r>
            <a:r>
              <a:rPr lang="ru-RU" sz="2600" dirty="0" smtClean="0"/>
              <a:t>системах» и </a:t>
            </a:r>
            <a:r>
              <a:rPr lang="ru-RU" sz="2600" dirty="0"/>
              <a:t>Задание к </a:t>
            </a:r>
            <a:r>
              <a:rPr lang="ru-RU" sz="2600" dirty="0" smtClean="0"/>
              <a:t>нему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7" y="0"/>
            <a:ext cx="10058400" cy="67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343</Words>
  <Application>Microsoft Office PowerPoint</Application>
  <PresentationFormat>Широкоэкранный</PresentationFormat>
  <Paragraphs>33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Обеспечение безопасной информационной среды при проведении проектной и исследовательской деятельности</vt:lpstr>
      <vt:lpstr>Информационная безопасность</vt:lpstr>
      <vt:lpstr>Кибербезопасность</vt:lpstr>
      <vt:lpstr>Правовые основы педагогической работы, направленной на обеспечение кибербезопасности несовершеннолетних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информационной безопасности несовершеннолетних</dc:title>
  <dc:creator>Евгений Васильевич Иванов</dc:creator>
  <cp:lastModifiedBy>Иванова Раиса Алексеевна</cp:lastModifiedBy>
  <cp:revision>23</cp:revision>
  <dcterms:created xsi:type="dcterms:W3CDTF">2021-05-30T20:04:35Z</dcterms:created>
  <dcterms:modified xsi:type="dcterms:W3CDTF">2021-11-23T10:56:20Z</dcterms:modified>
</cp:coreProperties>
</file>